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2" r:id="rId7"/>
    <p:sldId id="263" r:id="rId8"/>
    <p:sldId id="264" r:id="rId9"/>
    <p:sldId id="265" r:id="rId10"/>
    <p:sldId id="266" r:id="rId11"/>
    <p:sldId id="267" r:id="rId12"/>
    <p:sldId id="270" r:id="rId13"/>
    <p:sldId id="271"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632"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ADF6D-045C-4301-8F9B-B77CEF7CCEF7}" type="datetimeFigureOut">
              <a:rPr lang="en-IN" smtClean="0"/>
              <a:t>20-10-2024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92E8F4-3A22-4BD6-BDC8-26B9F9572417}" type="slidenum">
              <a:rPr lang="en-IN" smtClean="0"/>
              <a:t>‹#›</a:t>
            </a:fld>
            <a:endParaRPr lang="en-IN"/>
          </a:p>
        </p:txBody>
      </p:sp>
    </p:spTree>
    <p:extLst>
      <p:ext uri="{BB962C8B-B14F-4D97-AF65-F5344CB8AC3E}">
        <p14:creationId xmlns:p14="http://schemas.microsoft.com/office/powerpoint/2010/main" val="243521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ADF6D-045C-4301-8F9B-B77CEF7CCEF7}" type="datetimeFigureOut">
              <a:rPr lang="en-IN" smtClean="0"/>
              <a:t>20-10-2024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92E8F4-3A22-4BD6-BDC8-26B9F9572417}" type="slidenum">
              <a:rPr lang="en-IN" smtClean="0"/>
              <a:t>‹#›</a:t>
            </a:fld>
            <a:endParaRPr lang="en-IN"/>
          </a:p>
        </p:txBody>
      </p:sp>
    </p:spTree>
    <p:extLst>
      <p:ext uri="{BB962C8B-B14F-4D97-AF65-F5344CB8AC3E}">
        <p14:creationId xmlns:p14="http://schemas.microsoft.com/office/powerpoint/2010/main" val="69832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EEADF6D-045C-4301-8F9B-B77CEF7CCEF7}" type="datetimeFigureOut">
              <a:rPr lang="en-IN" smtClean="0"/>
              <a:t>20-10-2024</a:t>
            </a:fld>
            <a:endParaRPr lang="en-IN"/>
          </a:p>
        </p:txBody>
      </p:sp>
      <p:sp>
        <p:nvSpPr>
          <p:cNvPr id="5" name="Footer Placeholder 4"/>
          <p:cNvSpPr>
            <a:spLocks noGrp="1"/>
          </p:cNvSpPr>
          <p:nvPr>
            <p:ph type="ftr" sz="quarter" idx="11"/>
          </p:nvPr>
        </p:nvSpPr>
        <p:spPr>
          <a:xfrm>
            <a:off x="3776135" y="6422854"/>
            <a:ext cx="4279669" cy="365125"/>
          </a:xfrm>
        </p:spPr>
        <p:txBody>
          <a:bodyPr/>
          <a:lstStyle/>
          <a:p>
            <a:endParaRPr lang="en-IN"/>
          </a:p>
        </p:txBody>
      </p:sp>
      <p:sp>
        <p:nvSpPr>
          <p:cNvPr id="6" name="Slide Number Placeholder 5"/>
          <p:cNvSpPr>
            <a:spLocks noGrp="1"/>
          </p:cNvSpPr>
          <p:nvPr>
            <p:ph type="sldNum" sz="quarter" idx="12"/>
          </p:nvPr>
        </p:nvSpPr>
        <p:spPr>
          <a:xfrm>
            <a:off x="8073048" y="6422854"/>
            <a:ext cx="879759" cy="365125"/>
          </a:xfrm>
        </p:spPr>
        <p:txBody>
          <a:bodyPr/>
          <a:lstStyle/>
          <a:p>
            <a:fld id="{9792E8F4-3A22-4BD6-BDC8-26B9F9572417}" type="slidenum">
              <a:rPr lang="en-IN" smtClean="0"/>
              <a:t>‹#›</a:t>
            </a:fld>
            <a:endParaRPr lang="en-IN"/>
          </a:p>
        </p:txBody>
      </p:sp>
    </p:spTree>
    <p:extLst>
      <p:ext uri="{BB962C8B-B14F-4D97-AF65-F5344CB8AC3E}">
        <p14:creationId xmlns:p14="http://schemas.microsoft.com/office/powerpoint/2010/main" val="2383493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ADF6D-045C-4301-8F9B-B77CEF7CCEF7}" type="datetimeFigureOut">
              <a:rPr lang="en-IN" smtClean="0"/>
              <a:t>20-10-2024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792E8F4-3A22-4BD6-BDC8-26B9F9572417}" type="slidenum">
              <a:rPr lang="en-IN" smtClean="0"/>
              <a:t>‹#›</a:t>
            </a:fld>
            <a:endParaRPr lang="en-IN"/>
          </a:p>
        </p:txBody>
      </p:sp>
    </p:spTree>
    <p:extLst>
      <p:ext uri="{BB962C8B-B14F-4D97-AF65-F5344CB8AC3E}">
        <p14:creationId xmlns:p14="http://schemas.microsoft.com/office/powerpoint/2010/main" val="201374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6EEADF6D-045C-4301-8F9B-B77CEF7CCEF7}" type="datetimeFigureOut">
              <a:rPr lang="en-IN" smtClean="0"/>
              <a:t>20-10-2024</a:t>
            </a:fld>
            <a:endParaRPr lang="en-IN"/>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792E8F4-3A22-4BD6-BDC8-26B9F9572417}" type="slidenum">
              <a:rPr lang="en-IN" smtClean="0"/>
              <a:t>‹#›</a:t>
            </a:fld>
            <a:endParaRPr lang="en-IN"/>
          </a:p>
        </p:txBody>
      </p:sp>
    </p:spTree>
    <p:extLst>
      <p:ext uri="{BB962C8B-B14F-4D97-AF65-F5344CB8AC3E}">
        <p14:creationId xmlns:p14="http://schemas.microsoft.com/office/powerpoint/2010/main" val="20311646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EADF6D-045C-4301-8F9B-B77CEF7CCEF7}" type="datetimeFigureOut">
              <a:rPr lang="en-IN" smtClean="0"/>
              <a:t>20-10-2024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92E8F4-3A22-4BD6-BDC8-26B9F9572417}" type="slidenum">
              <a:rPr lang="en-IN" smtClean="0"/>
              <a:t>‹#›</a:t>
            </a:fld>
            <a:endParaRPr lang="en-IN"/>
          </a:p>
        </p:txBody>
      </p:sp>
    </p:spTree>
    <p:extLst>
      <p:ext uri="{BB962C8B-B14F-4D97-AF65-F5344CB8AC3E}">
        <p14:creationId xmlns:p14="http://schemas.microsoft.com/office/powerpoint/2010/main" val="3449966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EADF6D-045C-4301-8F9B-B77CEF7CCEF7}" type="datetimeFigureOut">
              <a:rPr lang="en-IN" smtClean="0"/>
              <a:t>20-10-2024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792E8F4-3A22-4BD6-BDC8-26B9F9572417}" type="slidenum">
              <a:rPr lang="en-IN" smtClean="0"/>
              <a:t>‹#›</a:t>
            </a:fld>
            <a:endParaRPr lang="en-IN"/>
          </a:p>
        </p:txBody>
      </p:sp>
    </p:spTree>
    <p:extLst>
      <p:ext uri="{BB962C8B-B14F-4D97-AF65-F5344CB8AC3E}">
        <p14:creationId xmlns:p14="http://schemas.microsoft.com/office/powerpoint/2010/main" val="373105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EADF6D-045C-4301-8F9B-B77CEF7CCEF7}" type="datetimeFigureOut">
              <a:rPr lang="en-IN" smtClean="0"/>
              <a:t>20-10-2024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792E8F4-3A22-4BD6-BDC8-26B9F9572417}" type="slidenum">
              <a:rPr lang="en-IN" smtClean="0"/>
              <a:t>‹#›</a:t>
            </a:fld>
            <a:endParaRPr lang="en-IN"/>
          </a:p>
        </p:txBody>
      </p:sp>
    </p:spTree>
    <p:extLst>
      <p:ext uri="{BB962C8B-B14F-4D97-AF65-F5344CB8AC3E}">
        <p14:creationId xmlns:p14="http://schemas.microsoft.com/office/powerpoint/2010/main" val="369860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ADF6D-045C-4301-8F9B-B77CEF7CCEF7}" type="datetimeFigureOut">
              <a:rPr lang="en-IN" smtClean="0"/>
              <a:t>20-10-2024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792E8F4-3A22-4BD6-BDC8-26B9F9572417}" type="slidenum">
              <a:rPr lang="en-IN" smtClean="0"/>
              <a:t>‹#›</a:t>
            </a:fld>
            <a:endParaRPr lang="en-IN"/>
          </a:p>
        </p:txBody>
      </p:sp>
    </p:spTree>
    <p:extLst>
      <p:ext uri="{BB962C8B-B14F-4D97-AF65-F5344CB8AC3E}">
        <p14:creationId xmlns:p14="http://schemas.microsoft.com/office/powerpoint/2010/main" val="179589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EADF6D-045C-4301-8F9B-B77CEF7CCEF7}" type="datetimeFigureOut">
              <a:rPr lang="en-IN" smtClean="0"/>
              <a:t>20-10-2024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92E8F4-3A22-4BD6-BDC8-26B9F9572417}" type="slidenum">
              <a:rPr lang="en-IN" smtClean="0"/>
              <a:t>‹#›</a:t>
            </a:fld>
            <a:endParaRPr lang="en-IN"/>
          </a:p>
        </p:txBody>
      </p:sp>
    </p:spTree>
    <p:extLst>
      <p:ext uri="{BB962C8B-B14F-4D97-AF65-F5344CB8AC3E}">
        <p14:creationId xmlns:p14="http://schemas.microsoft.com/office/powerpoint/2010/main" val="49720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EADF6D-045C-4301-8F9B-B77CEF7CCEF7}" type="datetimeFigureOut">
              <a:rPr lang="en-IN" smtClean="0"/>
              <a:t>20-10-2024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792E8F4-3A22-4BD6-BDC8-26B9F9572417}" type="slidenum">
              <a:rPr lang="en-IN" smtClean="0"/>
              <a:t>‹#›</a:t>
            </a:fld>
            <a:endParaRPr lang="en-IN"/>
          </a:p>
        </p:txBody>
      </p:sp>
    </p:spTree>
    <p:extLst>
      <p:ext uri="{BB962C8B-B14F-4D97-AF65-F5344CB8AC3E}">
        <p14:creationId xmlns:p14="http://schemas.microsoft.com/office/powerpoint/2010/main" val="258082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6EEADF6D-045C-4301-8F9B-B77CEF7CCEF7}" type="datetimeFigureOut">
              <a:rPr lang="en-IN" smtClean="0"/>
              <a:t>20-10-2024</a:t>
            </a:fld>
            <a:endParaRPr lang="en-IN"/>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IN"/>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792E8F4-3A22-4BD6-BDC8-26B9F9572417}" type="slidenum">
              <a:rPr lang="en-IN" smtClean="0"/>
              <a:t>‹#›</a:t>
            </a:fld>
            <a:endParaRPr lang="en-IN"/>
          </a:p>
        </p:txBody>
      </p:sp>
    </p:spTree>
    <p:extLst>
      <p:ext uri="{BB962C8B-B14F-4D97-AF65-F5344CB8AC3E}">
        <p14:creationId xmlns:p14="http://schemas.microsoft.com/office/powerpoint/2010/main" val="58100066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49233D-5482-F7BE-C1C5-E0C872280AD5}"/>
              </a:ext>
            </a:extLst>
          </p:cNvPr>
          <p:cNvPicPr>
            <a:picLocks noChangeAspect="1"/>
          </p:cNvPicPr>
          <p:nvPr/>
        </p:nvPicPr>
        <p:blipFill>
          <a:blip r:embed="rId2"/>
          <a:stretch>
            <a:fillRect/>
          </a:stretch>
        </p:blipFill>
        <p:spPr>
          <a:xfrm>
            <a:off x="214185" y="197708"/>
            <a:ext cx="10939847" cy="1721709"/>
          </a:xfrm>
          <a:prstGeom prst="rect">
            <a:avLst/>
          </a:prstGeom>
        </p:spPr>
      </p:pic>
      <p:sp>
        <p:nvSpPr>
          <p:cNvPr id="2" name="Title 1">
            <a:extLst>
              <a:ext uri="{FF2B5EF4-FFF2-40B4-BE49-F238E27FC236}">
                <a16:creationId xmlns:a16="http://schemas.microsoft.com/office/drawing/2014/main" id="{7609E6BF-19DF-D0A2-6EC9-01655F5D2DA1}"/>
              </a:ext>
            </a:extLst>
          </p:cNvPr>
          <p:cNvSpPr>
            <a:spLocks noGrp="1"/>
          </p:cNvSpPr>
          <p:nvPr>
            <p:ph type="ctrTitle"/>
          </p:nvPr>
        </p:nvSpPr>
        <p:spPr>
          <a:xfrm>
            <a:off x="1107165" y="2562866"/>
            <a:ext cx="9964489" cy="866134"/>
          </a:xfrm>
        </p:spPr>
        <p:txBody>
          <a:bodyPr/>
          <a:lstStyle/>
          <a:p>
            <a:r>
              <a:rPr lang="en-IN" dirty="0">
                <a:solidFill>
                  <a:schemeClr val="accent4"/>
                </a:solidFill>
                <a:latin typeface="Algerian" panose="04020705040A02060702" pitchFamily="82" charset="0"/>
              </a:rPr>
              <a:t>TRENDS IN ASSESSMENT</a:t>
            </a:r>
          </a:p>
        </p:txBody>
      </p:sp>
    </p:spTree>
    <p:extLst>
      <p:ext uri="{BB962C8B-B14F-4D97-AF65-F5344CB8AC3E}">
        <p14:creationId xmlns:p14="http://schemas.microsoft.com/office/powerpoint/2010/main" val="2716453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07BEF-5EA2-F650-3534-F0ADC669FD2C}"/>
              </a:ext>
            </a:extLst>
          </p:cNvPr>
          <p:cNvSpPr>
            <a:spLocks noGrp="1"/>
          </p:cNvSpPr>
          <p:nvPr>
            <p:ph type="title"/>
          </p:nvPr>
        </p:nvSpPr>
        <p:spPr/>
        <p:txBody>
          <a:bodyPr/>
          <a:lstStyle/>
          <a:p>
            <a:pPr algn="ctr"/>
            <a:r>
              <a:rPr lang="en-IN" b="1" u="sng" dirty="0">
                <a:solidFill>
                  <a:schemeClr val="accent3"/>
                </a:solidFill>
                <a:latin typeface="Algerian" panose="04020705040A02060702" pitchFamily="82" charset="0"/>
              </a:rPr>
              <a:t>OTHER TECHNOLOGY BASED EXAMINATION</a:t>
            </a:r>
          </a:p>
        </p:txBody>
      </p:sp>
      <p:sp>
        <p:nvSpPr>
          <p:cNvPr id="3" name="Content Placeholder 2">
            <a:extLst>
              <a:ext uri="{FF2B5EF4-FFF2-40B4-BE49-F238E27FC236}">
                <a16:creationId xmlns:a16="http://schemas.microsoft.com/office/drawing/2014/main" id="{DFBA5E8C-D3E7-4D8E-9491-FE29DDCC2A90}"/>
              </a:ext>
            </a:extLst>
          </p:cNvPr>
          <p:cNvSpPr>
            <a:spLocks noGrp="1"/>
          </p:cNvSpPr>
          <p:nvPr>
            <p:ph idx="1"/>
          </p:nvPr>
        </p:nvSpPr>
        <p:spPr>
          <a:xfrm>
            <a:off x="337751" y="2011680"/>
            <a:ext cx="8361406" cy="4206240"/>
          </a:xfrm>
        </p:spPr>
        <p:txBody>
          <a:bodyPr>
            <a:normAutofit/>
          </a:bodyPr>
          <a:lstStyle/>
          <a:p>
            <a:r>
              <a:rPr lang="en-US" dirty="0">
                <a:solidFill>
                  <a:schemeClr val="bg1"/>
                </a:solidFill>
                <a:latin typeface="Arial" panose="020B0604020202020204" pitchFamily="34" charset="0"/>
                <a:cs typeface="Arial" panose="020B0604020202020204" pitchFamily="34" charset="0"/>
              </a:rPr>
              <a:t>It is widely acknowledged that technology and the digital environment offer a range of opportunities and added value traditional assessment activities, methods, and processes. </a:t>
            </a:r>
          </a:p>
          <a:p>
            <a:r>
              <a:rPr lang="en-US" dirty="0">
                <a:solidFill>
                  <a:schemeClr val="bg1"/>
                </a:solidFill>
                <a:latin typeface="Arial" panose="020B0604020202020204" pitchFamily="34" charset="0"/>
                <a:cs typeface="Arial" panose="020B0604020202020204" pitchFamily="34" charset="0"/>
              </a:rPr>
              <a:t>The affordances of technology-based assessment revolve around.</a:t>
            </a:r>
          </a:p>
          <a:p>
            <a:r>
              <a:rPr lang="en-US" dirty="0">
                <a:solidFill>
                  <a:schemeClr val="bg1"/>
                </a:solidFill>
                <a:latin typeface="Arial" panose="020B0604020202020204" pitchFamily="34" charset="0"/>
                <a:cs typeface="Arial" panose="020B0604020202020204" pitchFamily="34" charset="0"/>
              </a:rPr>
              <a:t>Access to assessment from potentially any geographical locations and at any time.</a:t>
            </a:r>
          </a:p>
          <a:p>
            <a:r>
              <a:rPr lang="en-US" dirty="0">
                <a:solidFill>
                  <a:schemeClr val="bg1"/>
                </a:solidFill>
                <a:latin typeface="Arial" panose="020B0604020202020204" pitchFamily="34" charset="0"/>
                <a:cs typeface="Arial" panose="020B0604020202020204" pitchFamily="34" charset="0"/>
              </a:rPr>
              <a:t>Automatized administration allowing students to undertake online tests many times and re-assess their knowledge.</a:t>
            </a:r>
          </a:p>
          <a:p>
            <a:r>
              <a:rPr lang="en-US" dirty="0">
                <a:solidFill>
                  <a:schemeClr val="bg1"/>
                </a:solidFill>
                <a:latin typeface="Arial" panose="020B0604020202020204" pitchFamily="34" charset="0"/>
                <a:cs typeface="Arial" panose="020B0604020202020204" pitchFamily="34" charset="0"/>
              </a:rPr>
              <a:t>Enhancing static presentation of assessment items with interactive and media-enriched content.</a:t>
            </a:r>
          </a:p>
          <a:p>
            <a:endParaRPr lang="en-IN" dirty="0"/>
          </a:p>
        </p:txBody>
      </p:sp>
      <p:pic>
        <p:nvPicPr>
          <p:cNvPr id="4" name="Picture 3">
            <a:extLst>
              <a:ext uri="{FF2B5EF4-FFF2-40B4-BE49-F238E27FC236}">
                <a16:creationId xmlns:a16="http://schemas.microsoft.com/office/drawing/2014/main" id="{515F146F-5025-AD6D-3503-CE5B20AC1CF9}"/>
              </a:ext>
            </a:extLst>
          </p:cNvPr>
          <p:cNvPicPr>
            <a:picLocks noChangeAspect="1"/>
          </p:cNvPicPr>
          <p:nvPr/>
        </p:nvPicPr>
        <p:blipFill>
          <a:blip r:embed="rId2"/>
          <a:stretch>
            <a:fillRect/>
          </a:stretch>
        </p:blipFill>
        <p:spPr>
          <a:xfrm>
            <a:off x="8336693" y="2011680"/>
            <a:ext cx="3707026" cy="4059606"/>
          </a:xfrm>
          <a:prstGeom prst="rect">
            <a:avLst/>
          </a:prstGeom>
        </p:spPr>
      </p:pic>
    </p:spTree>
    <p:extLst>
      <p:ext uri="{BB962C8B-B14F-4D97-AF65-F5344CB8AC3E}">
        <p14:creationId xmlns:p14="http://schemas.microsoft.com/office/powerpoint/2010/main" val="1614025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03F6-B9AE-0D08-5D21-0ED20301B8F4}"/>
              </a:ext>
            </a:extLst>
          </p:cNvPr>
          <p:cNvSpPr>
            <a:spLocks noGrp="1"/>
          </p:cNvSpPr>
          <p:nvPr>
            <p:ph type="title"/>
          </p:nvPr>
        </p:nvSpPr>
        <p:spPr/>
        <p:txBody>
          <a:bodyPr/>
          <a:lstStyle/>
          <a:p>
            <a:r>
              <a:rPr lang="en-IN" dirty="0"/>
              <a:t>.</a:t>
            </a:r>
          </a:p>
        </p:txBody>
      </p:sp>
      <p:sp>
        <p:nvSpPr>
          <p:cNvPr id="3" name="Content Placeholder 2">
            <a:extLst>
              <a:ext uri="{FF2B5EF4-FFF2-40B4-BE49-F238E27FC236}">
                <a16:creationId xmlns:a16="http://schemas.microsoft.com/office/drawing/2014/main" id="{2C09A792-B6C4-07FC-B337-41C913625615}"/>
              </a:ext>
            </a:extLst>
          </p:cNvPr>
          <p:cNvSpPr>
            <a:spLocks noGrp="1"/>
          </p:cNvSpPr>
          <p:nvPr>
            <p:ph idx="1"/>
          </p:nvPr>
        </p:nvSpPr>
        <p:spPr>
          <a:xfrm>
            <a:off x="1202919" y="2018270"/>
            <a:ext cx="9784080" cy="4199649"/>
          </a:xfrm>
        </p:spPr>
        <p:txBody>
          <a:bodyPr/>
          <a:lstStyle/>
          <a:p>
            <a:pP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Computer data-processing capabilities such as automatic scoring and adaptive testing.</a:t>
            </a:r>
          </a:p>
          <a:p>
            <a:pP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Sophisticated reporting including both the easy gathering and analysis of student responses or behavioral data to allow the marker to refine and adapt assessment activities and instruction.</a:t>
            </a:r>
          </a:p>
          <a:p>
            <a:pP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 Cost efficiencies emerging from scaling and automatization. Beyond an operational and efficiencies focus of technology-based.</a:t>
            </a:r>
            <a:endParaRPr lang="en-IN"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710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B5B2D-9DEC-F9D5-682D-A86F13733EB4}"/>
              </a:ext>
            </a:extLst>
          </p:cNvPr>
          <p:cNvSpPr>
            <a:spLocks noGrp="1"/>
          </p:cNvSpPr>
          <p:nvPr>
            <p:ph type="title"/>
          </p:nvPr>
        </p:nvSpPr>
        <p:spPr/>
        <p:txBody>
          <a:bodyPr/>
          <a:lstStyle/>
          <a:p>
            <a:r>
              <a:rPr lang="en-IN" dirty="0">
                <a:latin typeface="Algerian" panose="04020705040A02060702" pitchFamily="82" charset="0"/>
              </a:rPr>
              <a:t>Merits :-</a:t>
            </a:r>
          </a:p>
        </p:txBody>
      </p:sp>
      <p:sp>
        <p:nvSpPr>
          <p:cNvPr id="3" name="Content Placeholder 2">
            <a:extLst>
              <a:ext uri="{FF2B5EF4-FFF2-40B4-BE49-F238E27FC236}">
                <a16:creationId xmlns:a16="http://schemas.microsoft.com/office/drawing/2014/main" id="{170B1A8D-ACDA-071A-D00C-E1063EC24AF7}"/>
              </a:ext>
            </a:extLst>
          </p:cNvPr>
          <p:cNvSpPr>
            <a:spLocks noGrp="1"/>
          </p:cNvSpPr>
          <p:nvPr>
            <p:ph idx="1"/>
          </p:nvPr>
        </p:nvSpPr>
        <p:spPr>
          <a:xfrm>
            <a:off x="1202919" y="1978729"/>
            <a:ext cx="9784080" cy="4206240"/>
          </a:xfrm>
        </p:spPr>
        <p:txBody>
          <a:bodyPr/>
          <a:lstStyle/>
          <a:p>
            <a:pPr>
              <a:buFont typeface="Wingdings" panose="05000000000000000000" pitchFamily="2" charset="2"/>
              <a:buChar char="v"/>
            </a:pPr>
            <a:r>
              <a:rPr lang="en-IN" dirty="0">
                <a:latin typeface="Bahnschrift" panose="020B0502040204020203" pitchFamily="34" charset="0"/>
              </a:rPr>
              <a:t>Flexibility</a:t>
            </a:r>
          </a:p>
          <a:p>
            <a:pPr>
              <a:buFont typeface="Wingdings" panose="05000000000000000000" pitchFamily="2" charset="2"/>
              <a:buChar char="v"/>
            </a:pPr>
            <a:r>
              <a:rPr lang="en-IN" dirty="0">
                <a:latin typeface="Bahnschrift" panose="020B0502040204020203" pitchFamily="34" charset="0"/>
              </a:rPr>
              <a:t>Reduced costs			</a:t>
            </a:r>
          </a:p>
          <a:p>
            <a:pPr>
              <a:buFont typeface="Wingdings" panose="05000000000000000000" pitchFamily="2" charset="2"/>
              <a:buChar char="v"/>
            </a:pPr>
            <a:r>
              <a:rPr lang="en-IN" dirty="0">
                <a:latin typeface="Bahnschrift" panose="020B0502040204020203" pitchFamily="34" charset="0"/>
              </a:rPr>
              <a:t>More free time</a:t>
            </a:r>
          </a:p>
          <a:p>
            <a:pPr>
              <a:buFont typeface="Wingdings" panose="05000000000000000000" pitchFamily="2" charset="2"/>
              <a:buChar char="v"/>
            </a:pPr>
            <a:r>
              <a:rPr lang="en-IN" dirty="0">
                <a:latin typeface="Bahnschrift" panose="020B0502040204020203" pitchFamily="34" charset="0"/>
              </a:rPr>
              <a:t>Increased Course variety</a:t>
            </a:r>
          </a:p>
          <a:p>
            <a:pPr>
              <a:buFont typeface="Wingdings" panose="05000000000000000000" pitchFamily="2" charset="2"/>
              <a:buChar char="v"/>
            </a:pPr>
            <a:r>
              <a:rPr lang="en-IN" dirty="0">
                <a:latin typeface="Bahnschrift" panose="020B0502040204020203" pitchFamily="34" charset="0"/>
              </a:rPr>
              <a:t>Increased collaboration</a:t>
            </a:r>
          </a:p>
          <a:p>
            <a:pPr>
              <a:buFont typeface="Wingdings" panose="05000000000000000000" pitchFamily="2" charset="2"/>
              <a:buChar char="v"/>
            </a:pPr>
            <a:r>
              <a:rPr lang="en-IN" dirty="0">
                <a:latin typeface="Bahnschrift" panose="020B0502040204020203" pitchFamily="34" charset="0"/>
              </a:rPr>
              <a:t>Enhanced time management skills</a:t>
            </a:r>
          </a:p>
        </p:txBody>
      </p:sp>
      <p:pic>
        <p:nvPicPr>
          <p:cNvPr id="7" name="Picture 6">
            <a:extLst>
              <a:ext uri="{FF2B5EF4-FFF2-40B4-BE49-F238E27FC236}">
                <a16:creationId xmlns:a16="http://schemas.microsoft.com/office/drawing/2014/main" id="{9001B38A-4543-8F1C-F6BC-22D8F915F8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428" y="1850601"/>
            <a:ext cx="3548448" cy="3429029"/>
          </a:xfrm>
          <a:prstGeom prst="rect">
            <a:avLst/>
          </a:prstGeom>
        </p:spPr>
      </p:pic>
    </p:spTree>
    <p:extLst>
      <p:ext uri="{BB962C8B-B14F-4D97-AF65-F5344CB8AC3E}">
        <p14:creationId xmlns:p14="http://schemas.microsoft.com/office/powerpoint/2010/main" val="157552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4C176-4315-A6B2-55FA-D98160C70EB9}"/>
              </a:ext>
            </a:extLst>
          </p:cNvPr>
          <p:cNvSpPr>
            <a:spLocks noGrp="1"/>
          </p:cNvSpPr>
          <p:nvPr>
            <p:ph type="title"/>
          </p:nvPr>
        </p:nvSpPr>
        <p:spPr/>
        <p:txBody>
          <a:bodyPr/>
          <a:lstStyle/>
          <a:p>
            <a:r>
              <a:rPr lang="en-IN" dirty="0">
                <a:latin typeface="Algerian" panose="04020705040A02060702" pitchFamily="82" charset="0"/>
              </a:rPr>
              <a:t>Demerits :-</a:t>
            </a:r>
          </a:p>
        </p:txBody>
      </p:sp>
      <p:sp>
        <p:nvSpPr>
          <p:cNvPr id="3" name="Content Placeholder 2">
            <a:extLst>
              <a:ext uri="{FF2B5EF4-FFF2-40B4-BE49-F238E27FC236}">
                <a16:creationId xmlns:a16="http://schemas.microsoft.com/office/drawing/2014/main" id="{959BD335-5CFD-8C35-F7F4-3D8A1B69789C}"/>
              </a:ext>
            </a:extLst>
          </p:cNvPr>
          <p:cNvSpPr>
            <a:spLocks noGrp="1"/>
          </p:cNvSpPr>
          <p:nvPr>
            <p:ph idx="1"/>
          </p:nvPr>
        </p:nvSpPr>
        <p:spPr/>
        <p:txBody>
          <a:bodyPr/>
          <a:lstStyle/>
          <a:p>
            <a:pPr>
              <a:buFont typeface="Wingdings" panose="05000000000000000000" pitchFamily="2" charset="2"/>
              <a:buChar char="v"/>
            </a:pPr>
            <a:r>
              <a:rPr lang="en-IN" dirty="0">
                <a:latin typeface="Bahnschrift" panose="020B0502040204020203" pitchFamily="34" charset="0"/>
              </a:rPr>
              <a:t> On courses require more time than on – campus classes.</a:t>
            </a:r>
          </a:p>
          <a:p>
            <a:pPr>
              <a:buFont typeface="Wingdings" panose="05000000000000000000" pitchFamily="2" charset="2"/>
              <a:buChar char="v"/>
            </a:pPr>
            <a:r>
              <a:rPr lang="en-IN" dirty="0">
                <a:latin typeface="Bahnschrift" panose="020B0502040204020203" pitchFamily="34" charset="0"/>
              </a:rPr>
              <a:t>Online courses require you to be an active learner.</a:t>
            </a:r>
          </a:p>
          <a:p>
            <a:pPr>
              <a:buFont typeface="Wingdings" panose="05000000000000000000" pitchFamily="2" charset="2"/>
              <a:buChar char="v"/>
            </a:pPr>
            <a:r>
              <a:rPr lang="en-IN" dirty="0">
                <a:latin typeface="Bahnschrift" panose="020B0502040204020203" pitchFamily="34" charset="0"/>
              </a:rPr>
              <a:t>Online courses require that you find your own path to learning.</a:t>
            </a:r>
          </a:p>
          <a:p>
            <a:pPr>
              <a:buFont typeface="Wingdings" panose="05000000000000000000" pitchFamily="2" charset="2"/>
              <a:buChar char="v"/>
            </a:pPr>
            <a:r>
              <a:rPr lang="en-IN" dirty="0">
                <a:latin typeface="Bahnschrift" panose="020B0502040204020203" pitchFamily="34" charset="0"/>
              </a:rPr>
              <a:t>Online courses require you to be responsible for your own learning</a:t>
            </a:r>
          </a:p>
          <a:p>
            <a:pPr>
              <a:buFont typeface="Wingdings" panose="05000000000000000000" pitchFamily="2" charset="2"/>
              <a:buChar char="v"/>
            </a:pPr>
            <a:r>
              <a:rPr lang="en-IN" dirty="0">
                <a:latin typeface="Bahnschrift" panose="020B0502040204020203" pitchFamily="34" charset="0"/>
              </a:rPr>
              <a:t>Online students feedback is limited</a:t>
            </a:r>
          </a:p>
        </p:txBody>
      </p:sp>
    </p:spTree>
    <p:extLst>
      <p:ext uri="{BB962C8B-B14F-4D97-AF65-F5344CB8AC3E}">
        <p14:creationId xmlns:p14="http://schemas.microsoft.com/office/powerpoint/2010/main" val="1500668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2D798-2ADB-434B-11FD-52848C118491}"/>
              </a:ext>
            </a:extLst>
          </p:cNvPr>
          <p:cNvSpPr>
            <a:spLocks noGrp="1"/>
          </p:cNvSpPr>
          <p:nvPr>
            <p:ph type="title"/>
          </p:nvPr>
        </p:nvSpPr>
        <p:spPr/>
        <p:txBody>
          <a:bodyPr/>
          <a:lstStyle/>
          <a:p>
            <a:pPr algn="ctr"/>
            <a:r>
              <a:rPr lang="en-IN" b="1" u="sng" dirty="0">
                <a:solidFill>
                  <a:schemeClr val="accent4"/>
                </a:solidFill>
                <a:latin typeface="Algerian" panose="04020705040A02060702" pitchFamily="82" charset="0"/>
              </a:rPr>
              <a:t>CONCLUSION</a:t>
            </a:r>
          </a:p>
        </p:txBody>
      </p:sp>
      <p:sp>
        <p:nvSpPr>
          <p:cNvPr id="3" name="Content Placeholder 2">
            <a:extLst>
              <a:ext uri="{FF2B5EF4-FFF2-40B4-BE49-F238E27FC236}">
                <a16:creationId xmlns:a16="http://schemas.microsoft.com/office/drawing/2014/main" id="{ACA57470-1CEE-E789-9F24-1C51EA60D6E8}"/>
              </a:ext>
            </a:extLst>
          </p:cNvPr>
          <p:cNvSpPr>
            <a:spLocks noGrp="1"/>
          </p:cNvSpPr>
          <p:nvPr>
            <p:ph idx="1"/>
          </p:nvPr>
        </p:nvSpPr>
        <p:spPr/>
        <p:txBody>
          <a:bodyPr/>
          <a:lstStyle/>
          <a:p>
            <a:r>
              <a:rPr lang="en-IN" dirty="0">
                <a:solidFill>
                  <a:schemeClr val="bg1"/>
                </a:solidFill>
                <a:latin typeface="Arial" panose="020B0604020202020204" pitchFamily="34" charset="0"/>
                <a:cs typeface="Arial" panose="020B0604020202020204" pitchFamily="34" charset="0"/>
              </a:rPr>
              <a:t>We can conclude that Assessment can range from simply asking question during a lesson to class presentations after a unit of study. Assessment is not only a way we can measure student performance, but it is also a way for teachers to plan instruction and reflect on their own methods of teaching.</a:t>
            </a:r>
          </a:p>
        </p:txBody>
      </p:sp>
    </p:spTree>
    <p:extLst>
      <p:ext uri="{BB962C8B-B14F-4D97-AF65-F5344CB8AC3E}">
        <p14:creationId xmlns:p14="http://schemas.microsoft.com/office/powerpoint/2010/main" val="2320840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8B9475-D2E4-0021-CB48-822F8BA42470}"/>
              </a:ext>
            </a:extLst>
          </p:cNvPr>
          <p:cNvSpPr txBox="1"/>
          <p:nvPr/>
        </p:nvSpPr>
        <p:spPr>
          <a:xfrm>
            <a:off x="2001796" y="955589"/>
            <a:ext cx="7076302" cy="3046988"/>
          </a:xfrm>
          <a:prstGeom prst="rect">
            <a:avLst/>
          </a:prstGeom>
          <a:noFill/>
        </p:spPr>
        <p:txBody>
          <a:bodyPr wrap="square" rtlCol="0">
            <a:spAutoFit/>
          </a:bodyPr>
          <a:lstStyle/>
          <a:p>
            <a:endParaRPr lang="en-IN" sz="9600" dirty="0">
              <a:latin typeface="Algerian" panose="04020705040A02060702" pitchFamily="82" charset="0"/>
            </a:endParaRPr>
          </a:p>
          <a:p>
            <a:r>
              <a:rPr lang="en-IN" sz="9600" dirty="0">
                <a:latin typeface="Algerian" panose="04020705040A02060702" pitchFamily="82" charset="0"/>
              </a:rPr>
              <a:t> THANK YOU</a:t>
            </a:r>
          </a:p>
        </p:txBody>
      </p:sp>
    </p:spTree>
    <p:extLst>
      <p:ext uri="{BB962C8B-B14F-4D97-AF65-F5344CB8AC3E}">
        <p14:creationId xmlns:p14="http://schemas.microsoft.com/office/powerpoint/2010/main" val="316149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5887D-4F3B-3A46-35EC-3966E6D48F72}"/>
              </a:ext>
            </a:extLst>
          </p:cNvPr>
          <p:cNvSpPr>
            <a:spLocks noGrp="1"/>
          </p:cNvSpPr>
          <p:nvPr>
            <p:ph type="title"/>
          </p:nvPr>
        </p:nvSpPr>
        <p:spPr/>
        <p:txBody>
          <a:bodyPr/>
          <a:lstStyle/>
          <a:p>
            <a:r>
              <a:rPr lang="en-IN" b="1" u="sng" dirty="0">
                <a:solidFill>
                  <a:schemeClr val="accent6"/>
                </a:solidFill>
                <a:latin typeface="Algerian" panose="04020705040A02060702" pitchFamily="82" charset="0"/>
              </a:rPr>
              <a:t>INTRODUCTION OF ASSESSMENT</a:t>
            </a:r>
          </a:p>
        </p:txBody>
      </p:sp>
      <p:sp>
        <p:nvSpPr>
          <p:cNvPr id="3" name="Content Placeholder 2">
            <a:extLst>
              <a:ext uri="{FF2B5EF4-FFF2-40B4-BE49-F238E27FC236}">
                <a16:creationId xmlns:a16="http://schemas.microsoft.com/office/drawing/2014/main" id="{CA2B2431-51CC-DF19-5581-61A38491D7A5}"/>
              </a:ext>
            </a:extLst>
          </p:cNvPr>
          <p:cNvSpPr>
            <a:spLocks noGrp="1"/>
          </p:cNvSpPr>
          <p:nvPr>
            <p:ph idx="1"/>
          </p:nvPr>
        </p:nvSpPr>
        <p:spPr>
          <a:xfrm>
            <a:off x="1202919" y="2011680"/>
            <a:ext cx="5716865" cy="4206240"/>
          </a:xfrm>
        </p:spPr>
        <p:txBody>
          <a:bodyPr/>
          <a:lstStyle/>
          <a:p>
            <a:r>
              <a:rPr lang="en-US" dirty="0">
                <a:solidFill>
                  <a:schemeClr val="bg1"/>
                </a:solidFill>
                <a:latin typeface="Arial" panose="020B0604020202020204" pitchFamily="34" charset="0"/>
                <a:cs typeface="Arial" panose="020B0604020202020204" pitchFamily="34" charset="0"/>
              </a:rPr>
              <a:t>The word 'assess' comes from the Latin verb '</a:t>
            </a:r>
            <a:r>
              <a:rPr lang="en-US" dirty="0" err="1">
                <a:solidFill>
                  <a:schemeClr val="bg1"/>
                </a:solidFill>
                <a:latin typeface="Arial" panose="020B0604020202020204" pitchFamily="34" charset="0"/>
                <a:cs typeface="Arial" panose="020B0604020202020204" pitchFamily="34" charset="0"/>
              </a:rPr>
              <a:t>assidere</a:t>
            </a:r>
            <a:r>
              <a:rPr lang="en-US" dirty="0">
                <a:solidFill>
                  <a:schemeClr val="bg1"/>
                </a:solidFill>
                <a:latin typeface="Arial" panose="020B0604020202020204" pitchFamily="34" charset="0"/>
                <a:cs typeface="Arial" panose="020B0604020202020204" pitchFamily="34" charset="0"/>
              </a:rPr>
              <a:t>' meaning 'to sit with’.</a:t>
            </a:r>
          </a:p>
          <a:p>
            <a:r>
              <a:rPr lang="en-US" dirty="0">
                <a:solidFill>
                  <a:schemeClr val="bg1"/>
                </a:solidFill>
                <a:latin typeface="Arial" panose="020B0604020202020204" pitchFamily="34" charset="0"/>
                <a:cs typeface="Arial" panose="020B0604020202020204" pitchFamily="34" charset="0"/>
              </a:rPr>
              <a:t>Assessment is a systematic process of gathering, interpreting, and acting upon data related to student learning and experience for the purpose of developing a deep understanding of what students know, understand, and can do with their knowledge as a result of their educational experience.</a:t>
            </a:r>
            <a:endParaRPr lang="en-IN"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D03D667-757F-5DA9-2D4A-6A6A0AE163D0}"/>
              </a:ext>
            </a:extLst>
          </p:cNvPr>
          <p:cNvPicPr>
            <a:picLocks noChangeAspect="1"/>
          </p:cNvPicPr>
          <p:nvPr/>
        </p:nvPicPr>
        <p:blipFill>
          <a:blip r:embed="rId2"/>
          <a:stretch>
            <a:fillRect/>
          </a:stretch>
        </p:blipFill>
        <p:spPr>
          <a:xfrm>
            <a:off x="7265772" y="2199503"/>
            <a:ext cx="4217774" cy="3710759"/>
          </a:xfrm>
          <a:prstGeom prst="rect">
            <a:avLst/>
          </a:prstGeom>
        </p:spPr>
      </p:pic>
    </p:spTree>
    <p:extLst>
      <p:ext uri="{BB962C8B-B14F-4D97-AF65-F5344CB8AC3E}">
        <p14:creationId xmlns:p14="http://schemas.microsoft.com/office/powerpoint/2010/main" val="282895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BC99E-6798-518D-0D51-17B2C3FC4B14}"/>
              </a:ext>
            </a:extLst>
          </p:cNvPr>
          <p:cNvSpPr>
            <a:spLocks noGrp="1"/>
          </p:cNvSpPr>
          <p:nvPr>
            <p:ph type="title"/>
          </p:nvPr>
        </p:nvSpPr>
        <p:spPr/>
        <p:txBody>
          <a:bodyPr/>
          <a:lstStyle/>
          <a:p>
            <a:r>
              <a:rPr lang="en-IN" b="1" u="sng" dirty="0">
                <a:solidFill>
                  <a:schemeClr val="accent3"/>
                </a:solidFill>
                <a:latin typeface="Algerian" panose="04020705040A02060702" pitchFamily="82" charset="0"/>
              </a:rPr>
              <a:t>MEANING OF ASSESSMENT</a:t>
            </a:r>
          </a:p>
        </p:txBody>
      </p:sp>
      <p:sp>
        <p:nvSpPr>
          <p:cNvPr id="3" name="Content Placeholder 2">
            <a:extLst>
              <a:ext uri="{FF2B5EF4-FFF2-40B4-BE49-F238E27FC236}">
                <a16:creationId xmlns:a16="http://schemas.microsoft.com/office/drawing/2014/main" id="{A0ACE125-76CD-F50E-7E09-AC9B5DE1770F}"/>
              </a:ext>
            </a:extLst>
          </p:cNvPr>
          <p:cNvSpPr>
            <a:spLocks noGrp="1"/>
          </p:cNvSpPr>
          <p:nvPr>
            <p:ph idx="1"/>
          </p:nvPr>
        </p:nvSpPr>
        <p:spPr>
          <a:xfrm>
            <a:off x="1202919" y="2191264"/>
            <a:ext cx="6046378" cy="4026655"/>
          </a:xfrm>
        </p:spPr>
        <p:txBody>
          <a:bodyPr/>
          <a:lstStyle/>
          <a:p>
            <a:pPr algn="l" fontAlgn="base"/>
            <a:r>
              <a:rPr lang="en-US" b="0" i="0" dirty="0">
                <a:solidFill>
                  <a:srgbClr val="010523"/>
                </a:solidFill>
                <a:effectLst/>
                <a:latin typeface="-apple-system"/>
              </a:rPr>
              <a:t>In Assessment teacher gather, summarize, and interpret data to determine which strategies to implement to further enhance the learning experience.</a:t>
            </a:r>
          </a:p>
          <a:p>
            <a:pPr algn="l" fontAlgn="base"/>
            <a:r>
              <a:rPr lang="en-US" b="0" i="0" dirty="0">
                <a:solidFill>
                  <a:srgbClr val="010523"/>
                </a:solidFill>
                <a:effectLst/>
                <a:latin typeface="-apple-system"/>
              </a:rPr>
              <a:t>Assessment are an integral part of teaching and learning.</a:t>
            </a:r>
          </a:p>
          <a:p>
            <a:pPr algn="l" fontAlgn="base"/>
            <a:r>
              <a:rPr lang="en-US" b="0" i="0" dirty="0">
                <a:solidFill>
                  <a:srgbClr val="010523"/>
                </a:solidFill>
                <a:effectLst/>
                <a:latin typeface="-apple-system"/>
              </a:rPr>
              <a:t>It requires planning specific ways to use assignments and discussions to discover what students do and do not understand.</a:t>
            </a:r>
          </a:p>
          <a:p>
            <a:endParaRPr lang="en-IN" dirty="0"/>
          </a:p>
        </p:txBody>
      </p:sp>
      <p:pic>
        <p:nvPicPr>
          <p:cNvPr id="4" name="Picture 3">
            <a:extLst>
              <a:ext uri="{FF2B5EF4-FFF2-40B4-BE49-F238E27FC236}">
                <a16:creationId xmlns:a16="http://schemas.microsoft.com/office/drawing/2014/main" id="{92E17640-0162-989F-B696-A1432080E83D}"/>
              </a:ext>
            </a:extLst>
          </p:cNvPr>
          <p:cNvPicPr>
            <a:picLocks noChangeAspect="1"/>
          </p:cNvPicPr>
          <p:nvPr/>
        </p:nvPicPr>
        <p:blipFill>
          <a:blip r:embed="rId2"/>
          <a:stretch>
            <a:fillRect/>
          </a:stretch>
        </p:blipFill>
        <p:spPr>
          <a:xfrm>
            <a:off x="7562335" y="2108886"/>
            <a:ext cx="4209534" cy="3698791"/>
          </a:xfrm>
          <a:prstGeom prst="rect">
            <a:avLst/>
          </a:prstGeom>
        </p:spPr>
      </p:pic>
    </p:spTree>
    <p:extLst>
      <p:ext uri="{BB962C8B-B14F-4D97-AF65-F5344CB8AC3E}">
        <p14:creationId xmlns:p14="http://schemas.microsoft.com/office/powerpoint/2010/main" val="3664024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5D56-C754-9D88-1990-AE25585F9AA3}"/>
              </a:ext>
            </a:extLst>
          </p:cNvPr>
          <p:cNvSpPr>
            <a:spLocks noGrp="1"/>
          </p:cNvSpPr>
          <p:nvPr>
            <p:ph type="title"/>
          </p:nvPr>
        </p:nvSpPr>
        <p:spPr>
          <a:xfrm>
            <a:off x="733362" y="185321"/>
            <a:ext cx="9784080" cy="1508760"/>
          </a:xfrm>
        </p:spPr>
        <p:txBody>
          <a:bodyPr/>
          <a:lstStyle/>
          <a:p>
            <a:pPr algn="ctr"/>
            <a:r>
              <a:rPr lang="en-IN" dirty="0">
                <a:solidFill>
                  <a:schemeClr val="accent4"/>
                </a:solidFill>
                <a:latin typeface="Algerian" panose="04020705040A02060702" pitchFamily="82" charset="0"/>
              </a:rPr>
              <a:t>Definitions of assessment </a:t>
            </a:r>
          </a:p>
        </p:txBody>
      </p:sp>
      <p:sp>
        <p:nvSpPr>
          <p:cNvPr id="3" name="Content Placeholder 2">
            <a:extLst>
              <a:ext uri="{FF2B5EF4-FFF2-40B4-BE49-F238E27FC236}">
                <a16:creationId xmlns:a16="http://schemas.microsoft.com/office/drawing/2014/main" id="{B4559D20-578D-27E3-EFBB-99261B93178D}"/>
              </a:ext>
            </a:extLst>
          </p:cNvPr>
          <p:cNvSpPr>
            <a:spLocks noGrp="1"/>
          </p:cNvSpPr>
          <p:nvPr>
            <p:ph idx="1"/>
          </p:nvPr>
        </p:nvSpPr>
        <p:spPr>
          <a:xfrm>
            <a:off x="1202919" y="2011680"/>
            <a:ext cx="8583632" cy="4206240"/>
          </a:xfrm>
        </p:spPr>
        <p:txBody>
          <a:bodyPr/>
          <a:lstStyle/>
          <a:p>
            <a:r>
              <a:rPr lang="en-US" dirty="0">
                <a:solidFill>
                  <a:schemeClr val="bg1"/>
                </a:solidFill>
                <a:latin typeface="Arial" panose="020B0604020202020204" pitchFamily="34" charset="0"/>
                <a:cs typeface="Arial" panose="020B0604020202020204" pitchFamily="34" charset="0"/>
              </a:rPr>
              <a:t>According to </a:t>
            </a:r>
            <a:r>
              <a:rPr lang="en-US" dirty="0" err="1">
                <a:solidFill>
                  <a:schemeClr val="bg1"/>
                </a:solidFill>
                <a:latin typeface="Arial" panose="020B0604020202020204" pitchFamily="34" charset="0"/>
                <a:cs typeface="Arial" panose="020B0604020202020204" pitchFamily="34" charset="0"/>
              </a:rPr>
              <a:t>Palomba</a:t>
            </a:r>
            <a:r>
              <a:rPr lang="en-US" dirty="0">
                <a:solidFill>
                  <a:schemeClr val="bg1"/>
                </a:solidFill>
                <a:latin typeface="Arial" panose="020B0604020202020204" pitchFamily="34" charset="0"/>
                <a:cs typeface="Arial" panose="020B0604020202020204" pitchFamily="34" charset="0"/>
              </a:rPr>
              <a:t> and Banta, </a:t>
            </a:r>
          </a:p>
          <a:p>
            <a:r>
              <a:rPr lang="en-US" dirty="0">
                <a:solidFill>
                  <a:schemeClr val="bg1"/>
                </a:solidFill>
                <a:latin typeface="Arial" panose="020B0604020202020204" pitchFamily="34" charset="0"/>
                <a:cs typeface="Arial" panose="020B0604020202020204" pitchFamily="34" charset="0"/>
              </a:rPr>
              <a:t>"It is a systematic collection, review, and use of information about educational programs undertaken for the purpose of improving student learning and development.“</a:t>
            </a:r>
          </a:p>
          <a:p>
            <a:pPr marL="0" indent="0">
              <a:buNone/>
            </a:pP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According to Allen (2004)</a:t>
            </a:r>
          </a:p>
          <a:p>
            <a:r>
              <a:rPr lang="en-US" dirty="0">
                <a:solidFill>
                  <a:schemeClr val="bg1"/>
                </a:solidFill>
                <a:latin typeface="Arial" panose="020B0604020202020204" pitchFamily="34" charset="0"/>
                <a:cs typeface="Arial" panose="020B0604020202020204" pitchFamily="34" charset="0"/>
              </a:rPr>
              <a:t> "Assessment involves the use of empirical data on student learning to refine programs and improve student learning.</a:t>
            </a:r>
            <a:endParaRPr lang="en-IN"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372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C557-B0F9-C378-958D-709F94812A61}"/>
              </a:ext>
            </a:extLst>
          </p:cNvPr>
          <p:cNvSpPr>
            <a:spLocks noGrp="1"/>
          </p:cNvSpPr>
          <p:nvPr>
            <p:ph type="title"/>
          </p:nvPr>
        </p:nvSpPr>
        <p:spPr/>
        <p:txBody>
          <a:bodyPr/>
          <a:lstStyle/>
          <a:p>
            <a:r>
              <a:rPr lang="en-IN" b="1" u="sng" dirty="0">
                <a:solidFill>
                  <a:schemeClr val="accent1"/>
                </a:solidFill>
                <a:latin typeface="Algerian" panose="04020705040A02060702" pitchFamily="82" charset="0"/>
              </a:rPr>
              <a:t>PURPOSE OF ASSESSMENT</a:t>
            </a:r>
          </a:p>
        </p:txBody>
      </p:sp>
      <p:sp>
        <p:nvSpPr>
          <p:cNvPr id="3" name="Content Placeholder 2">
            <a:extLst>
              <a:ext uri="{FF2B5EF4-FFF2-40B4-BE49-F238E27FC236}">
                <a16:creationId xmlns:a16="http://schemas.microsoft.com/office/drawing/2014/main" id="{9F7CBBD5-5CC7-833E-C922-E4C953A52C20}"/>
              </a:ext>
            </a:extLst>
          </p:cNvPr>
          <p:cNvSpPr>
            <a:spLocks noGrp="1"/>
          </p:cNvSpPr>
          <p:nvPr>
            <p:ph idx="1"/>
          </p:nvPr>
        </p:nvSpPr>
        <p:spPr>
          <a:xfrm>
            <a:off x="1202919" y="2011680"/>
            <a:ext cx="8880195" cy="4206240"/>
          </a:xfrm>
        </p:spPr>
        <p:txBody>
          <a:bodyPr/>
          <a:lstStyle/>
          <a:p>
            <a:pPr marL="0" indent="0">
              <a:buNone/>
            </a:pPr>
            <a:r>
              <a:rPr lang="en-US" sz="2800" b="1" dirty="0">
                <a:solidFill>
                  <a:schemeClr val="bg1"/>
                </a:solidFill>
                <a:latin typeface="Arial" panose="020B0604020202020204" pitchFamily="34" charset="0"/>
                <a:cs typeface="Arial" panose="020B0604020202020204" pitchFamily="34" charset="0"/>
              </a:rPr>
              <a:t>The are many purposes of assessment :-</a:t>
            </a:r>
          </a:p>
          <a:p>
            <a:r>
              <a:rPr lang="en-US" dirty="0"/>
              <a:t> </a:t>
            </a:r>
            <a:r>
              <a:rPr lang="en-US" dirty="0">
                <a:solidFill>
                  <a:schemeClr val="bg1"/>
                </a:solidFill>
                <a:latin typeface="Arial" panose="020B0604020202020204" pitchFamily="34" charset="0"/>
                <a:cs typeface="Arial" panose="020B0604020202020204" pitchFamily="34" charset="0"/>
              </a:rPr>
              <a:t>Selection and grading.</a:t>
            </a:r>
          </a:p>
          <a:p>
            <a:r>
              <a:rPr lang="en-US" dirty="0">
                <a:solidFill>
                  <a:schemeClr val="bg1"/>
                </a:solidFill>
                <a:latin typeface="Arial" panose="020B0604020202020204" pitchFamily="34" charset="0"/>
                <a:cs typeface="Arial" panose="020B0604020202020204" pitchFamily="34" charset="0"/>
              </a:rPr>
              <a:t> Maintaining standards.</a:t>
            </a:r>
          </a:p>
          <a:p>
            <a:r>
              <a:rPr lang="en-US" dirty="0">
                <a:solidFill>
                  <a:schemeClr val="bg1"/>
                </a:solidFill>
                <a:latin typeface="Arial" panose="020B0604020202020204" pitchFamily="34" charset="0"/>
                <a:cs typeface="Arial" panose="020B0604020202020204" pitchFamily="34" charset="0"/>
              </a:rPr>
              <a:t>Diagnosing learning difficulties.</a:t>
            </a:r>
          </a:p>
          <a:p>
            <a:r>
              <a:rPr lang="en-US" dirty="0">
                <a:solidFill>
                  <a:schemeClr val="bg1"/>
                </a:solidFill>
                <a:latin typeface="Arial" panose="020B0604020202020204" pitchFamily="34" charset="0"/>
                <a:cs typeface="Arial" panose="020B0604020202020204" pitchFamily="34" charset="0"/>
              </a:rPr>
              <a:t> Proving feedback to support the learning process. </a:t>
            </a:r>
          </a:p>
          <a:p>
            <a:r>
              <a:rPr lang="en-US" dirty="0">
                <a:solidFill>
                  <a:schemeClr val="bg1"/>
                </a:solidFill>
                <a:latin typeface="Arial" panose="020B0604020202020204" pitchFamily="34" charset="0"/>
                <a:cs typeface="Arial" panose="020B0604020202020204" pitchFamily="34" charset="0"/>
              </a:rPr>
              <a:t>As a source of information for evaluating the effectiveness of the teaching/learning strategy.</a:t>
            </a:r>
            <a:endParaRPr lang="en-IN"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377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8FD3-757C-047B-D6F3-C778E3FD58D7}"/>
              </a:ext>
            </a:extLst>
          </p:cNvPr>
          <p:cNvSpPr>
            <a:spLocks noGrp="1"/>
          </p:cNvSpPr>
          <p:nvPr>
            <p:ph type="title"/>
          </p:nvPr>
        </p:nvSpPr>
        <p:spPr/>
        <p:txBody>
          <a:bodyPr/>
          <a:lstStyle/>
          <a:p>
            <a:r>
              <a:rPr lang="en-IN" b="1" u="sng" dirty="0">
                <a:solidFill>
                  <a:schemeClr val="accent6"/>
                </a:solidFill>
                <a:latin typeface="Algerian" panose="04020705040A02060702" pitchFamily="82" charset="0"/>
              </a:rPr>
              <a:t>ASSESSMENT IN ONLINE EXAMINATION</a:t>
            </a:r>
          </a:p>
        </p:txBody>
      </p:sp>
      <p:sp>
        <p:nvSpPr>
          <p:cNvPr id="3" name="Content Placeholder 2">
            <a:extLst>
              <a:ext uri="{FF2B5EF4-FFF2-40B4-BE49-F238E27FC236}">
                <a16:creationId xmlns:a16="http://schemas.microsoft.com/office/drawing/2014/main" id="{EB481C61-9883-514F-9145-ABECDFDFF11C}"/>
              </a:ext>
            </a:extLst>
          </p:cNvPr>
          <p:cNvSpPr>
            <a:spLocks noGrp="1"/>
          </p:cNvSpPr>
          <p:nvPr>
            <p:ph idx="1"/>
          </p:nvPr>
        </p:nvSpPr>
        <p:spPr>
          <a:xfrm>
            <a:off x="1202919" y="1614616"/>
            <a:ext cx="10527761" cy="5243384"/>
          </a:xfrm>
        </p:spPr>
        <p:txBody>
          <a:bodyPr>
            <a:normAutofit fontScale="25000" lnSpcReduction="20000"/>
          </a:bodyPr>
          <a:lstStyle/>
          <a:p>
            <a:pPr algn="l" fontAlgn="base">
              <a:lnSpc>
                <a:spcPct val="170000"/>
              </a:lnSpc>
            </a:pPr>
            <a:endParaRPr lang="en-US" sz="7200" b="0" i="0" dirty="0">
              <a:solidFill>
                <a:schemeClr val="bg1"/>
              </a:solidFill>
              <a:effectLst/>
              <a:latin typeface="Arial" panose="020B0604020202020204" pitchFamily="34" charset="0"/>
              <a:cs typeface="Arial" panose="020B0604020202020204" pitchFamily="34" charset="0"/>
            </a:endParaRPr>
          </a:p>
          <a:p>
            <a:pPr algn="l" fontAlgn="base">
              <a:lnSpc>
                <a:spcPct val="170000"/>
              </a:lnSpc>
            </a:pPr>
            <a:endParaRPr lang="en-US" sz="7200" dirty="0">
              <a:solidFill>
                <a:schemeClr val="bg1"/>
              </a:solidFill>
              <a:latin typeface="Arial" panose="020B0604020202020204" pitchFamily="34" charset="0"/>
              <a:cs typeface="Arial" panose="020B0604020202020204" pitchFamily="34" charset="0"/>
            </a:endParaRPr>
          </a:p>
          <a:p>
            <a:pPr algn="l" fontAlgn="base">
              <a:lnSpc>
                <a:spcPct val="170000"/>
              </a:lnSpc>
            </a:pPr>
            <a:endParaRPr lang="en-US" sz="7200" b="0" i="0" dirty="0">
              <a:solidFill>
                <a:schemeClr val="bg1"/>
              </a:solidFill>
              <a:effectLst/>
              <a:latin typeface="Arial" panose="020B0604020202020204" pitchFamily="34" charset="0"/>
              <a:cs typeface="Arial" panose="020B0604020202020204" pitchFamily="34" charset="0"/>
            </a:endParaRPr>
          </a:p>
          <a:p>
            <a:pPr algn="l" fontAlgn="base">
              <a:lnSpc>
                <a:spcPct val="170000"/>
              </a:lnSpc>
            </a:pPr>
            <a:endParaRPr lang="en-US" sz="7200" dirty="0">
              <a:solidFill>
                <a:schemeClr val="bg1"/>
              </a:solidFill>
              <a:latin typeface="Arial" panose="020B0604020202020204" pitchFamily="34" charset="0"/>
              <a:cs typeface="Arial" panose="020B0604020202020204" pitchFamily="34" charset="0"/>
            </a:endParaRPr>
          </a:p>
          <a:p>
            <a:pPr algn="l" fontAlgn="base">
              <a:lnSpc>
                <a:spcPct val="170000"/>
              </a:lnSpc>
              <a:buFont typeface="Arial" panose="020B0604020202020204" pitchFamily="34" charset="0"/>
              <a:buChar char="•"/>
            </a:pPr>
            <a:endParaRPr lang="en-US" sz="7200" b="0" i="0" dirty="0">
              <a:solidFill>
                <a:schemeClr val="bg1"/>
              </a:solidFill>
              <a:effectLst/>
              <a:latin typeface="Arial" panose="020B0604020202020204" pitchFamily="34" charset="0"/>
              <a:cs typeface="Arial" panose="020B0604020202020204" pitchFamily="34" charset="0"/>
            </a:endParaRPr>
          </a:p>
          <a:p>
            <a:pPr algn="l" fontAlgn="base">
              <a:lnSpc>
                <a:spcPct val="170000"/>
              </a:lnSpc>
              <a:buFont typeface="Arial" panose="020B0604020202020204" pitchFamily="34" charset="0"/>
              <a:buChar char="•"/>
            </a:pPr>
            <a:endParaRPr lang="en-US" sz="7200" b="0" i="0" dirty="0">
              <a:solidFill>
                <a:schemeClr val="bg1"/>
              </a:solidFill>
              <a:effectLst/>
              <a:latin typeface="Arial" panose="020B0604020202020204" pitchFamily="34" charset="0"/>
              <a:cs typeface="Arial" panose="020B0604020202020204" pitchFamily="34" charset="0"/>
            </a:endParaRPr>
          </a:p>
          <a:p>
            <a:pPr algn="l" fontAlgn="base">
              <a:lnSpc>
                <a:spcPct val="170000"/>
              </a:lnSpc>
              <a:buFont typeface="Arial" panose="020B0604020202020204" pitchFamily="34" charset="0"/>
              <a:buChar char="•"/>
            </a:pPr>
            <a:r>
              <a:rPr lang="en-US" sz="7200" b="0" i="0" dirty="0">
                <a:solidFill>
                  <a:schemeClr val="bg1"/>
                </a:solidFill>
                <a:effectLst/>
                <a:latin typeface="Arial" panose="020B0604020202020204" pitchFamily="34" charset="0"/>
                <a:cs typeface="Arial" panose="020B0604020202020204" pitchFamily="34" charset="0"/>
              </a:rPr>
              <a:t>Online exams are increasingly shaping educational assessments. Until recently, everybody had to gather in a classroom at the same time to take an exam. Today online assessments allow students to take exams on their own time, with their own devices, regardless of their schedule or home situation.</a:t>
            </a:r>
          </a:p>
          <a:p>
            <a:pPr marL="0" indent="0" algn="l" fontAlgn="base">
              <a:lnSpc>
                <a:spcPct val="170000"/>
              </a:lnSpc>
              <a:buNone/>
            </a:pPr>
            <a:endParaRPr lang="en-US" sz="7200" b="0" i="0" dirty="0">
              <a:solidFill>
                <a:schemeClr val="bg1"/>
              </a:solidFill>
              <a:effectLst/>
              <a:latin typeface="Arial" panose="020B0604020202020204" pitchFamily="34" charset="0"/>
              <a:cs typeface="Arial" panose="020B0604020202020204" pitchFamily="34" charset="0"/>
            </a:endParaRPr>
          </a:p>
          <a:p>
            <a:pPr>
              <a:lnSpc>
                <a:spcPct val="170000"/>
              </a:lnSpc>
            </a:pPr>
            <a:endParaRPr lang="en-IN" dirty="0"/>
          </a:p>
        </p:txBody>
      </p:sp>
      <p:pic>
        <p:nvPicPr>
          <p:cNvPr id="4" name="Picture 3">
            <a:extLst>
              <a:ext uri="{FF2B5EF4-FFF2-40B4-BE49-F238E27FC236}">
                <a16:creationId xmlns:a16="http://schemas.microsoft.com/office/drawing/2014/main" id="{CE728E09-0D8C-D7E3-A679-BB338A0FBB82}"/>
              </a:ext>
            </a:extLst>
          </p:cNvPr>
          <p:cNvPicPr>
            <a:picLocks noChangeAspect="1"/>
          </p:cNvPicPr>
          <p:nvPr/>
        </p:nvPicPr>
        <p:blipFill>
          <a:blip r:embed="rId2"/>
          <a:stretch>
            <a:fillRect/>
          </a:stretch>
        </p:blipFill>
        <p:spPr>
          <a:xfrm>
            <a:off x="2331308" y="1474573"/>
            <a:ext cx="8031892" cy="3665838"/>
          </a:xfrm>
          <a:prstGeom prst="rect">
            <a:avLst/>
          </a:prstGeom>
        </p:spPr>
      </p:pic>
    </p:spTree>
    <p:extLst>
      <p:ext uri="{BB962C8B-B14F-4D97-AF65-F5344CB8AC3E}">
        <p14:creationId xmlns:p14="http://schemas.microsoft.com/office/powerpoint/2010/main" val="387028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DC76C-EAF6-62E8-1BE2-ADB9A4A46332}"/>
              </a:ext>
            </a:extLst>
          </p:cNvPr>
          <p:cNvSpPr>
            <a:spLocks noGrp="1"/>
          </p:cNvSpPr>
          <p:nvPr>
            <p:ph type="title"/>
          </p:nvPr>
        </p:nvSpPr>
        <p:spPr>
          <a:xfrm>
            <a:off x="6186615" y="284176"/>
            <a:ext cx="4835611" cy="407802"/>
          </a:xfrm>
        </p:spPr>
        <p:txBody>
          <a:bodyPr>
            <a:normAutofit fontScale="90000"/>
          </a:bodyPr>
          <a:lstStyle/>
          <a:p>
            <a:r>
              <a:rPr lang="en-IN" dirty="0"/>
              <a:t>.</a:t>
            </a:r>
          </a:p>
        </p:txBody>
      </p:sp>
      <p:sp>
        <p:nvSpPr>
          <p:cNvPr id="3" name="Content Placeholder 2">
            <a:extLst>
              <a:ext uri="{FF2B5EF4-FFF2-40B4-BE49-F238E27FC236}">
                <a16:creationId xmlns:a16="http://schemas.microsoft.com/office/drawing/2014/main" id="{5064E201-F7E9-69C6-7A6B-A9E37C52FEE6}"/>
              </a:ext>
            </a:extLst>
          </p:cNvPr>
          <p:cNvSpPr>
            <a:spLocks noGrp="1"/>
          </p:cNvSpPr>
          <p:nvPr>
            <p:ph idx="1"/>
          </p:nvPr>
        </p:nvSpPr>
        <p:spPr>
          <a:xfrm>
            <a:off x="1202918" y="691978"/>
            <a:ext cx="10082919" cy="6166022"/>
          </a:xfrm>
        </p:spPr>
        <p:txBody>
          <a:bodyPr>
            <a:noAutofit/>
          </a:bodyPr>
          <a:lstStyle/>
          <a:p>
            <a:pPr marL="0" indent="0" fontAlgn="base">
              <a:lnSpc>
                <a:spcPct val="170000"/>
              </a:lnSpc>
              <a:buNone/>
            </a:pPr>
            <a:r>
              <a:rPr lang="en-US" sz="2000" b="1" i="0" dirty="0">
                <a:solidFill>
                  <a:schemeClr val="bg1"/>
                </a:solidFill>
                <a:effectLst/>
                <a:latin typeface="Arial" panose="020B0604020202020204" pitchFamily="34" charset="0"/>
                <a:cs typeface="Arial" panose="020B0604020202020204" pitchFamily="34" charset="0"/>
              </a:rPr>
              <a:t>Remote assessments have different purposes during many stages of the teaching process :-</a:t>
            </a:r>
          </a:p>
          <a:p>
            <a:pPr algn="l" fontAlgn="base">
              <a:lnSpc>
                <a:spcPct val="170000"/>
              </a:lnSpc>
              <a:buFont typeface="Arial" panose="020B0604020202020204" pitchFamily="34" charset="0"/>
              <a:buChar char="•"/>
            </a:pPr>
            <a:r>
              <a:rPr lang="en-US" sz="2000" b="1" i="0" dirty="0">
                <a:solidFill>
                  <a:schemeClr val="bg1"/>
                </a:solidFill>
                <a:effectLst/>
                <a:latin typeface="Arial" panose="020B0604020202020204" pitchFamily="34" charset="0"/>
                <a:cs typeface="Arial" panose="020B0604020202020204" pitchFamily="34" charset="0"/>
              </a:rPr>
              <a:t>Planning:</a:t>
            </a:r>
            <a:r>
              <a:rPr lang="en-US" sz="2000" b="0" i="0" dirty="0">
                <a:solidFill>
                  <a:schemeClr val="bg1"/>
                </a:solidFill>
                <a:effectLst/>
                <a:latin typeface="Arial" panose="020B0604020202020204" pitchFamily="34" charset="0"/>
                <a:cs typeface="Arial" panose="020B0604020202020204" pitchFamily="34" charset="0"/>
              </a:rPr>
              <a:t> Assessments help you formulate a plan to teach students.</a:t>
            </a:r>
          </a:p>
          <a:p>
            <a:pPr algn="l" fontAlgn="base">
              <a:lnSpc>
                <a:spcPct val="170000"/>
              </a:lnSpc>
              <a:buFont typeface="Arial" panose="020B0604020202020204" pitchFamily="34" charset="0"/>
              <a:buChar char="•"/>
            </a:pPr>
            <a:r>
              <a:rPr lang="en-US" sz="2000" b="1" i="0" dirty="0">
                <a:solidFill>
                  <a:schemeClr val="bg1"/>
                </a:solidFill>
                <a:effectLst/>
                <a:latin typeface="Arial" panose="020B0604020202020204" pitchFamily="34" charset="0"/>
                <a:cs typeface="Arial" panose="020B0604020202020204" pitchFamily="34" charset="0"/>
              </a:rPr>
              <a:t>Doing:</a:t>
            </a:r>
            <a:r>
              <a:rPr lang="en-US" sz="2000" b="0" i="0" dirty="0">
                <a:solidFill>
                  <a:schemeClr val="bg1"/>
                </a:solidFill>
                <a:effectLst/>
                <a:latin typeface="Arial" panose="020B0604020202020204" pitchFamily="34" charset="0"/>
                <a:cs typeface="Arial" panose="020B0604020202020204" pitchFamily="34" charset="0"/>
              </a:rPr>
              <a:t> The teaching plan generated by assessments helps you more effectively perform the task of teaching.</a:t>
            </a:r>
          </a:p>
          <a:p>
            <a:pPr algn="l" fontAlgn="base">
              <a:lnSpc>
                <a:spcPct val="170000"/>
              </a:lnSpc>
              <a:buFont typeface="Arial" panose="020B0604020202020204" pitchFamily="34" charset="0"/>
              <a:buChar char="•"/>
            </a:pPr>
            <a:r>
              <a:rPr lang="en-US" sz="2000" b="1" i="0" dirty="0">
                <a:solidFill>
                  <a:schemeClr val="bg1"/>
                </a:solidFill>
                <a:effectLst/>
                <a:latin typeface="Arial" panose="020B0604020202020204" pitchFamily="34" charset="0"/>
                <a:cs typeface="Arial" panose="020B0604020202020204" pitchFamily="34" charset="0"/>
              </a:rPr>
              <a:t>Checking:</a:t>
            </a:r>
            <a:r>
              <a:rPr lang="en-US" sz="2000" b="0" i="0" dirty="0">
                <a:solidFill>
                  <a:schemeClr val="bg1"/>
                </a:solidFill>
                <a:effectLst/>
                <a:latin typeface="Arial" panose="020B0604020202020204" pitchFamily="34" charset="0"/>
                <a:cs typeface="Arial" panose="020B0604020202020204" pitchFamily="34" charset="0"/>
              </a:rPr>
              <a:t> Assessments evaluate whether your desired teaching outcomes are being reached by students or not.</a:t>
            </a:r>
          </a:p>
          <a:p>
            <a:pPr algn="l" fontAlgn="base">
              <a:lnSpc>
                <a:spcPct val="170000"/>
              </a:lnSpc>
              <a:buFont typeface="Arial" panose="020B0604020202020204" pitchFamily="34" charset="0"/>
              <a:buChar char="•"/>
            </a:pPr>
            <a:r>
              <a:rPr lang="en-US" sz="2000" b="1" i="0" dirty="0">
                <a:solidFill>
                  <a:schemeClr val="bg1"/>
                </a:solidFill>
                <a:effectLst/>
                <a:latin typeface="Arial" panose="020B0604020202020204" pitchFamily="34" charset="0"/>
                <a:cs typeface="Arial" panose="020B0604020202020204" pitchFamily="34" charset="0"/>
              </a:rPr>
              <a:t>Acting:</a:t>
            </a:r>
            <a:r>
              <a:rPr lang="en-US" sz="2000" b="0" i="0" dirty="0">
                <a:solidFill>
                  <a:schemeClr val="bg1"/>
                </a:solidFill>
                <a:effectLst/>
                <a:latin typeface="Arial" panose="020B0604020202020204" pitchFamily="34" charset="0"/>
                <a:cs typeface="Arial" panose="020B0604020202020204" pitchFamily="34" charset="0"/>
              </a:rPr>
              <a:t> Assessment results give you actionable criteria for adapting your class</a:t>
            </a:r>
            <a:endParaRPr lang="en-IN" sz="2000" dirty="0"/>
          </a:p>
        </p:txBody>
      </p:sp>
    </p:spTree>
    <p:extLst>
      <p:ext uri="{BB962C8B-B14F-4D97-AF65-F5344CB8AC3E}">
        <p14:creationId xmlns:p14="http://schemas.microsoft.com/office/powerpoint/2010/main" val="261470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43EC-EFB9-2DE4-77BC-C3CAE5046E89}"/>
              </a:ext>
            </a:extLst>
          </p:cNvPr>
          <p:cNvSpPr>
            <a:spLocks noGrp="1"/>
          </p:cNvSpPr>
          <p:nvPr>
            <p:ph type="title"/>
          </p:nvPr>
        </p:nvSpPr>
        <p:spPr>
          <a:xfrm>
            <a:off x="1021687" y="275938"/>
            <a:ext cx="9784080" cy="1508760"/>
          </a:xfrm>
        </p:spPr>
        <p:txBody>
          <a:bodyPr/>
          <a:lstStyle/>
          <a:p>
            <a:pPr algn="ctr"/>
            <a:r>
              <a:rPr lang="en-IN" b="1" u="sng" dirty="0">
                <a:solidFill>
                  <a:srgbClr val="7030A0"/>
                </a:solidFill>
                <a:latin typeface="Algerian" panose="04020705040A02060702" pitchFamily="82" charset="0"/>
              </a:rPr>
              <a:t>COMPUTER BASED EXAMINATION</a:t>
            </a:r>
          </a:p>
        </p:txBody>
      </p:sp>
      <p:sp>
        <p:nvSpPr>
          <p:cNvPr id="3" name="Content Placeholder 2">
            <a:extLst>
              <a:ext uri="{FF2B5EF4-FFF2-40B4-BE49-F238E27FC236}">
                <a16:creationId xmlns:a16="http://schemas.microsoft.com/office/drawing/2014/main" id="{D8434B5E-AE8B-9057-F682-10067A44EABC}"/>
              </a:ext>
            </a:extLst>
          </p:cNvPr>
          <p:cNvSpPr>
            <a:spLocks noGrp="1"/>
          </p:cNvSpPr>
          <p:nvPr>
            <p:ph idx="1"/>
          </p:nvPr>
        </p:nvSpPr>
        <p:spPr>
          <a:xfrm>
            <a:off x="1202919" y="2011679"/>
            <a:ext cx="9784080" cy="4636256"/>
          </a:xfrm>
        </p:spPr>
        <p:txBody>
          <a:bodyPr>
            <a:noAutofit/>
          </a:bodyPr>
          <a:lstStyle/>
          <a:p>
            <a:pPr algn="l"/>
            <a:r>
              <a:rPr lang="en-US" sz="2400" b="0" i="0" dirty="0">
                <a:solidFill>
                  <a:schemeClr val="bg1"/>
                </a:solidFill>
                <a:effectLst/>
                <a:latin typeface="Arial" panose="020B0604020202020204" pitchFamily="34" charset="0"/>
                <a:cs typeface="Arial" panose="020B0604020202020204" pitchFamily="34" charset="0"/>
              </a:rPr>
              <a:t>Computers have impacted everything and everyone over the course of their rise in the past few decades. </a:t>
            </a:r>
          </a:p>
          <a:p>
            <a:pPr algn="l"/>
            <a:r>
              <a:rPr lang="en-US" sz="2400" b="0" i="0" dirty="0">
                <a:solidFill>
                  <a:schemeClr val="bg1"/>
                </a:solidFill>
                <a:effectLst/>
                <a:latin typeface="Arial" panose="020B0604020202020204" pitchFamily="34" charset="0"/>
                <a:cs typeface="Arial" panose="020B0604020202020204" pitchFamily="34" charset="0"/>
              </a:rPr>
              <a:t>During this technological revolution, the education and training industries have experienced what can be aptly described as meteoric shifts.</a:t>
            </a:r>
          </a:p>
          <a:p>
            <a:pPr algn="l"/>
            <a:r>
              <a:rPr lang="en-US" sz="2400" b="0" i="0" dirty="0">
                <a:solidFill>
                  <a:schemeClr val="bg1"/>
                </a:solidFill>
                <a:effectLst/>
                <a:latin typeface="Arial" panose="020B0604020202020204" pitchFamily="34" charset="0"/>
                <a:cs typeface="Arial" panose="020B0604020202020204" pitchFamily="34" charset="0"/>
              </a:rPr>
              <a:t>Learning and assessment have evolved at a remarkable pace. </a:t>
            </a:r>
            <a:r>
              <a:rPr lang="en-US" sz="2400" b="0" i="0" dirty="0" err="1">
                <a:solidFill>
                  <a:schemeClr val="bg1"/>
                </a:solidFill>
                <a:effectLst/>
                <a:latin typeface="Arial" panose="020B0604020202020204" pitchFamily="34" charset="0"/>
                <a:cs typeface="Arial" panose="020B0604020202020204" pitchFamily="34" charset="0"/>
              </a:rPr>
              <a:t>Ebooks</a:t>
            </a:r>
            <a:r>
              <a:rPr lang="en-US" sz="2400" b="0" i="0" dirty="0">
                <a:solidFill>
                  <a:schemeClr val="bg1"/>
                </a:solidFill>
                <a:effectLst/>
                <a:latin typeface="Arial" panose="020B0604020202020204" pitchFamily="34" charset="0"/>
                <a:cs typeface="Arial" panose="020B0604020202020204" pitchFamily="34" charset="0"/>
              </a:rPr>
              <a:t> have replaced books and training manuals, physical classrooms have turned into online classrooms, and paper-based tests have become </a:t>
            </a:r>
            <a:r>
              <a:rPr lang="en-US" sz="2400" b="1" i="0" dirty="0">
                <a:solidFill>
                  <a:schemeClr val="bg1"/>
                </a:solidFill>
                <a:effectLst/>
                <a:latin typeface="Arial" panose="020B0604020202020204" pitchFamily="34" charset="0"/>
                <a:cs typeface="Arial" panose="020B0604020202020204" pitchFamily="34" charset="0"/>
              </a:rPr>
              <a:t>computer-based assessments</a:t>
            </a:r>
            <a:r>
              <a:rPr lang="en-US" sz="2400" b="0" i="0" dirty="0">
                <a:solidFill>
                  <a:schemeClr val="bg1"/>
                </a:solidFill>
                <a:effectLst/>
                <a:latin typeface="Arial" panose="020B0604020202020204" pitchFamily="34" charset="0"/>
                <a:cs typeface="Arial" panose="020B0604020202020204" pitchFamily="34" charset="0"/>
              </a:rPr>
              <a:t>.</a:t>
            </a:r>
          </a:p>
          <a:p>
            <a:pPr algn="l"/>
            <a:r>
              <a:rPr lang="en-US" sz="2400" b="0" i="0" dirty="0">
                <a:solidFill>
                  <a:schemeClr val="bg1"/>
                </a:solidFill>
                <a:effectLst/>
                <a:latin typeface="Arial" panose="020B0604020202020204" pitchFamily="34" charset="0"/>
                <a:cs typeface="Arial" panose="020B0604020202020204" pitchFamily="34" charset="0"/>
              </a:rPr>
              <a:t>For a very long time, until the arrival of computers, paper-based tests were the only assessment method available to educators &amp; trainers.</a:t>
            </a:r>
          </a:p>
          <a:p>
            <a:pPr marL="0" indent="0">
              <a:buNone/>
            </a:pPr>
            <a:br>
              <a:rPr lang="en-US" sz="2400" dirty="0">
                <a:solidFill>
                  <a:schemeClr val="bg1"/>
                </a:solidFill>
                <a:latin typeface="Arial" panose="020B0604020202020204" pitchFamily="34" charset="0"/>
                <a:cs typeface="Arial" panose="020B0604020202020204" pitchFamily="34" charset="0"/>
              </a:rPr>
            </a:br>
            <a:endParaRPr lang="en-IN"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830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DDECFE-6E57-7CE7-4C09-F5E83C2248B3}"/>
              </a:ext>
            </a:extLst>
          </p:cNvPr>
          <p:cNvSpPr>
            <a:spLocks noGrp="1"/>
          </p:cNvSpPr>
          <p:nvPr>
            <p:ph idx="1"/>
          </p:nvPr>
        </p:nvSpPr>
        <p:spPr>
          <a:xfrm>
            <a:off x="1202919" y="1886465"/>
            <a:ext cx="6260562" cy="4794421"/>
          </a:xfrm>
        </p:spPr>
        <p:txBody>
          <a:bodyPr>
            <a:normAutofit/>
          </a:bodyPr>
          <a:lstStyle/>
          <a:p>
            <a:pPr marL="0" indent="0" algn="l">
              <a:buNone/>
            </a:pPr>
            <a:endParaRPr lang="en-US" sz="2400" b="0" i="0" dirty="0">
              <a:solidFill>
                <a:srgbClr val="5F5F5F"/>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2400" b="0" i="0" dirty="0">
                <a:solidFill>
                  <a:schemeClr val="bg1"/>
                </a:solidFill>
                <a:effectLst/>
                <a:latin typeface="Arial" panose="020B0604020202020204" pitchFamily="34" charset="0"/>
                <a:cs typeface="Arial" panose="020B0604020202020204" pitchFamily="34" charset="0"/>
              </a:rPr>
              <a:t>create a set of questions </a:t>
            </a:r>
          </a:p>
          <a:p>
            <a:pPr algn="l">
              <a:buFont typeface="Arial" panose="020B0604020202020204" pitchFamily="34" charset="0"/>
              <a:buChar char="•"/>
            </a:pPr>
            <a:r>
              <a:rPr lang="en-US" sz="2400" b="0" i="0" dirty="0">
                <a:solidFill>
                  <a:schemeClr val="bg1"/>
                </a:solidFill>
                <a:effectLst/>
                <a:latin typeface="Arial" panose="020B0604020202020204" pitchFamily="34" charset="0"/>
                <a:cs typeface="Arial" panose="020B0604020202020204" pitchFamily="34" charset="0"/>
              </a:rPr>
              <a:t>print copies </a:t>
            </a:r>
          </a:p>
          <a:p>
            <a:pPr algn="l">
              <a:buFont typeface="Arial" panose="020B0604020202020204" pitchFamily="34" charset="0"/>
              <a:buChar char="•"/>
            </a:pPr>
            <a:r>
              <a:rPr lang="en-US" sz="2400" b="0" i="0" dirty="0">
                <a:solidFill>
                  <a:schemeClr val="bg1"/>
                </a:solidFill>
                <a:effectLst/>
                <a:latin typeface="Arial" panose="020B0604020202020204" pitchFamily="34" charset="0"/>
                <a:cs typeface="Arial" panose="020B0604020202020204" pitchFamily="34" charset="0"/>
              </a:rPr>
              <a:t>distribute the papers to the learners</a:t>
            </a:r>
          </a:p>
          <a:p>
            <a:pPr algn="l">
              <a:buFont typeface="Arial" panose="020B0604020202020204" pitchFamily="34" charset="0"/>
              <a:buChar char="•"/>
            </a:pPr>
            <a:r>
              <a:rPr lang="en-US" sz="2400" b="0" i="0" dirty="0">
                <a:solidFill>
                  <a:schemeClr val="bg1"/>
                </a:solidFill>
                <a:effectLst/>
                <a:latin typeface="Arial" panose="020B0604020202020204" pitchFamily="34" charset="0"/>
                <a:cs typeface="Arial" panose="020B0604020202020204" pitchFamily="34" charset="0"/>
              </a:rPr>
              <a:t>wait for the learners to complete and submit the test </a:t>
            </a:r>
          </a:p>
          <a:p>
            <a:pPr algn="l">
              <a:buFont typeface="Arial" panose="020B0604020202020204" pitchFamily="34" charset="0"/>
              <a:buChar char="•"/>
            </a:pPr>
            <a:r>
              <a:rPr lang="en-US" sz="2400" b="0" i="0" dirty="0">
                <a:solidFill>
                  <a:schemeClr val="bg1"/>
                </a:solidFill>
                <a:effectLst/>
                <a:latin typeface="Arial" panose="020B0604020202020204" pitchFamily="34" charset="0"/>
                <a:cs typeface="Arial" panose="020B0604020202020204" pitchFamily="34" charset="0"/>
              </a:rPr>
              <a:t>grade the tests manually and write feedback </a:t>
            </a:r>
          </a:p>
          <a:p>
            <a:pPr algn="l">
              <a:buFont typeface="Arial" panose="020B0604020202020204" pitchFamily="34" charset="0"/>
              <a:buChar char="•"/>
            </a:pPr>
            <a:r>
              <a:rPr lang="en-US" sz="2400" b="0" i="0" dirty="0">
                <a:solidFill>
                  <a:schemeClr val="bg1"/>
                </a:solidFill>
                <a:effectLst/>
                <a:latin typeface="Arial" panose="020B0604020202020204" pitchFamily="34" charset="0"/>
                <a:cs typeface="Arial" panose="020B0604020202020204" pitchFamily="34" charset="0"/>
              </a:rPr>
              <a:t>prepare reports</a:t>
            </a:r>
          </a:p>
          <a:p>
            <a:pPr marL="0" indent="0">
              <a:buNone/>
            </a:pPr>
            <a:endParaRPr lang="en-IN" dirty="0"/>
          </a:p>
        </p:txBody>
      </p:sp>
      <p:pic>
        <p:nvPicPr>
          <p:cNvPr id="5" name="Picture 4">
            <a:extLst>
              <a:ext uri="{FF2B5EF4-FFF2-40B4-BE49-F238E27FC236}">
                <a16:creationId xmlns:a16="http://schemas.microsoft.com/office/drawing/2014/main" id="{0818668F-5DA1-D55D-887D-1EFAB1BF7888}"/>
              </a:ext>
            </a:extLst>
          </p:cNvPr>
          <p:cNvPicPr>
            <a:picLocks noChangeAspect="1"/>
          </p:cNvPicPr>
          <p:nvPr/>
        </p:nvPicPr>
        <p:blipFill>
          <a:blip r:embed="rId2"/>
          <a:stretch>
            <a:fillRect/>
          </a:stretch>
        </p:blipFill>
        <p:spPr>
          <a:xfrm>
            <a:off x="7381103" y="2042984"/>
            <a:ext cx="3987113" cy="4275437"/>
          </a:xfrm>
          <a:prstGeom prst="rect">
            <a:avLst/>
          </a:prstGeom>
        </p:spPr>
      </p:pic>
      <p:sp>
        <p:nvSpPr>
          <p:cNvPr id="4" name="AutoShape 2">
            <a:extLst>
              <a:ext uri="{FF2B5EF4-FFF2-40B4-BE49-F238E27FC236}">
                <a16:creationId xmlns:a16="http://schemas.microsoft.com/office/drawing/2014/main" id="{412E4E9C-CF7D-D28B-9BD8-6119DC5D62AA}"/>
              </a:ext>
            </a:extLst>
          </p:cNvPr>
          <p:cNvSpPr>
            <a:spLocks noGrp="1" noChangeAspect="1" noChangeArrowheads="1"/>
          </p:cNvSpPr>
          <p:nvPr>
            <p:ph type="title"/>
          </p:nvPr>
        </p:nvSpPr>
        <p:spPr bwMode="auto">
          <a:xfrm>
            <a:off x="1203325" y="1029729"/>
            <a:ext cx="9783763" cy="7496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r>
              <a:rPr lang="en-US" sz="2800" b="1" i="0" dirty="0">
                <a:solidFill>
                  <a:schemeClr val="bg1"/>
                </a:solidFill>
                <a:effectLst/>
                <a:latin typeface="Arial" panose="020B0604020202020204" pitchFamily="34" charset="0"/>
                <a:cs typeface="Arial" panose="020B0604020202020204" pitchFamily="34" charset="0"/>
              </a:rPr>
              <a:t>They would need to:</a:t>
            </a:r>
            <a:br>
              <a:rPr lang="en-US" sz="2800" b="1" i="0" dirty="0">
                <a:solidFill>
                  <a:schemeClr val="bg1"/>
                </a:solidFill>
                <a:effectLst/>
                <a:latin typeface="Arial" panose="020B0604020202020204" pitchFamily="34" charset="0"/>
                <a:cs typeface="Arial" panose="020B0604020202020204" pitchFamily="34" charset="0"/>
              </a:rPr>
            </a:br>
            <a:endParaRPr lang="en-IN" sz="2800" b="1" dirty="0">
              <a:solidFill>
                <a:schemeClr val="bg1"/>
              </a:solidFill>
            </a:endParaRPr>
          </a:p>
        </p:txBody>
      </p:sp>
    </p:spTree>
    <p:extLst>
      <p:ext uri="{BB962C8B-B14F-4D97-AF65-F5344CB8AC3E}">
        <p14:creationId xmlns:p14="http://schemas.microsoft.com/office/powerpoint/2010/main" val="19089348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TRENDS IN ASSESSMENT</Template>
  <TotalTime>14</TotalTime>
  <Words>775</Words>
  <Application>Microsoft Office PowerPoint</Application>
  <PresentationFormat>Widescreen</PresentationFormat>
  <Paragraphs>76</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Algerian</vt:lpstr>
      <vt:lpstr>-apple-system</vt:lpstr>
      <vt:lpstr>Arial</vt:lpstr>
      <vt:lpstr>Bahnschrift</vt:lpstr>
      <vt:lpstr>Corbel</vt:lpstr>
      <vt:lpstr>Wingdings</vt:lpstr>
      <vt:lpstr>Banded</vt:lpstr>
      <vt:lpstr>TRENDS IN ASSESSMENT</vt:lpstr>
      <vt:lpstr>INTRODUCTION OF ASSESSMENT</vt:lpstr>
      <vt:lpstr>MEANING OF ASSESSMENT</vt:lpstr>
      <vt:lpstr>Definitions of assessment </vt:lpstr>
      <vt:lpstr>PURPOSE OF ASSESSMENT</vt:lpstr>
      <vt:lpstr>ASSESSMENT IN ONLINE EXAMINATION</vt:lpstr>
      <vt:lpstr>.</vt:lpstr>
      <vt:lpstr>COMPUTER BASED EXAMINATION</vt:lpstr>
      <vt:lpstr>They would need to: </vt:lpstr>
      <vt:lpstr>OTHER TECHNOLOGY BASED EXAMINATION</vt:lpstr>
      <vt:lpstr>.</vt:lpstr>
      <vt:lpstr>Merits :-</vt:lpstr>
      <vt:lpstr>Demerits :-</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 ASSESSMENT</dc:title>
  <dc:creator>Raj Kumar</dc:creator>
  <cp:lastModifiedBy>Aashirya</cp:lastModifiedBy>
  <cp:revision>3</cp:revision>
  <dcterms:created xsi:type="dcterms:W3CDTF">2023-01-03T09:00:27Z</dcterms:created>
  <dcterms:modified xsi:type="dcterms:W3CDTF">2024-10-20T13:51:07Z</dcterms:modified>
</cp:coreProperties>
</file>